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5"/>
  </p:notesMasterIdLst>
  <p:sldIdLst>
    <p:sldId id="660" r:id="rId2"/>
    <p:sldId id="661" r:id="rId3"/>
    <p:sldId id="277" r:id="rId4"/>
    <p:sldId id="279" r:id="rId5"/>
    <p:sldId id="656" r:id="rId6"/>
    <p:sldId id="657" r:id="rId7"/>
    <p:sldId id="368" r:id="rId8"/>
    <p:sldId id="539" r:id="rId9"/>
    <p:sldId id="280" r:id="rId10"/>
    <p:sldId id="370" r:id="rId11"/>
    <p:sldId id="289" r:id="rId12"/>
    <p:sldId id="545" r:id="rId13"/>
    <p:sldId id="291" r:id="rId14"/>
    <p:sldId id="293" r:id="rId15"/>
    <p:sldId id="619" r:id="rId16"/>
    <p:sldId id="414" r:id="rId17"/>
    <p:sldId id="373" r:id="rId18"/>
    <p:sldId id="551" r:id="rId19"/>
    <p:sldId id="375" r:id="rId20"/>
    <p:sldId id="377" r:id="rId21"/>
    <p:sldId id="296" r:id="rId22"/>
    <p:sldId id="555" r:id="rId23"/>
    <p:sldId id="380" r:id="rId24"/>
    <p:sldId id="382" r:id="rId25"/>
    <p:sldId id="384" r:id="rId26"/>
    <p:sldId id="385" r:id="rId27"/>
    <p:sldId id="386" r:id="rId28"/>
    <p:sldId id="387" r:id="rId29"/>
    <p:sldId id="297" r:id="rId30"/>
    <p:sldId id="299" r:id="rId31"/>
    <p:sldId id="300" r:id="rId32"/>
    <p:sldId id="394" r:id="rId33"/>
    <p:sldId id="395" r:id="rId34"/>
    <p:sldId id="390" r:id="rId35"/>
    <p:sldId id="621" r:id="rId36"/>
    <p:sldId id="560" r:id="rId37"/>
    <p:sldId id="391" r:id="rId38"/>
    <p:sldId id="392" r:id="rId39"/>
    <p:sldId id="393" r:id="rId40"/>
    <p:sldId id="389" r:id="rId41"/>
    <p:sldId id="396" r:id="rId42"/>
    <p:sldId id="397" r:id="rId43"/>
    <p:sldId id="398" r:id="rId44"/>
    <p:sldId id="663" r:id="rId45"/>
    <p:sldId id="399" r:id="rId46"/>
    <p:sldId id="400" r:id="rId47"/>
    <p:sldId id="664" r:id="rId48"/>
    <p:sldId id="401" r:id="rId49"/>
    <p:sldId id="665" r:id="rId50"/>
    <p:sldId id="402" r:id="rId51"/>
    <p:sldId id="403" r:id="rId52"/>
    <p:sldId id="404" r:id="rId53"/>
    <p:sldId id="405" r:id="rId54"/>
    <p:sldId id="406" r:id="rId55"/>
    <p:sldId id="666" r:id="rId56"/>
    <p:sldId id="411" r:id="rId57"/>
    <p:sldId id="412" r:id="rId58"/>
    <p:sldId id="667" r:id="rId59"/>
    <p:sldId id="573" r:id="rId60"/>
    <p:sldId id="408" r:id="rId61"/>
    <p:sldId id="410" r:id="rId62"/>
    <p:sldId id="668" r:id="rId63"/>
    <p:sldId id="622" r:id="rId6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23B"/>
    <a:srgbClr val="18A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94624" autoAdjust="0"/>
  </p:normalViewPr>
  <p:slideViewPr>
    <p:cSldViewPr>
      <p:cViewPr varScale="1">
        <p:scale>
          <a:sx n="70" d="100"/>
          <a:sy n="70" d="100"/>
        </p:scale>
        <p:origin x="-11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021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2FA2B-E7CB-4ADF-B29C-322825A9B0D8}" type="datetimeFigureOut">
              <a:rPr lang="en-US" smtClean="0"/>
              <a:pPr/>
              <a:t>9/10/2018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6E31B-6B51-4C59-A57E-355918C0BD57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0359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E1A0EC-9550-42A6-8E9D-C3D284B2B973}" type="slidenum">
              <a:rPr lang="en-IN" smtClean="0"/>
              <a:pPr/>
              <a:t>63</a:t>
            </a:fld>
            <a:endParaRPr lang="en-I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D8137C7D-1CC9-42CF-807D-F87B772CD5DC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EE61A-2198-40DE-992C-2399B6DEE22B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B26F8-F5CE-4D36-97E2-193F6204FEB0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531E8-807A-483F-8A89-4AF1D7F0B537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F6C48-0D2D-4C2D-8864-D5820D4842D5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9B3BF-C0E6-4F00-978E-6EC81F646760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4795165-25E4-421F-8B42-72A9FD5B4B11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DA3B0580-6131-4AA5-83E2-2E559750C089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1F73B3-8124-4503-9B90-8367B1060641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6812F-95A5-4C61-8AF2-471218512E01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FD4171-FA86-4C23-8370-FBFD98904A0C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3F37FD-637B-4214-972B-5D3D720FF9FF}" type="datetime1">
              <a:rPr lang="en-US" smtClean="0"/>
              <a:pPr/>
              <a:t>9/10/2018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3FCEFC3-641F-4987-BB6E-F4C69341257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512" y="2204864"/>
            <a:ext cx="8458200" cy="1470025"/>
          </a:xfrm>
        </p:spPr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Nerve Action Potential </a:t>
            </a:r>
            <a:r>
              <a:rPr lang="en-US" sz="4800" b="1" dirty="0" smtClean="0"/>
              <a:t>:2</a:t>
            </a:r>
            <a:endParaRPr lang="en-IN" sz="4800" b="1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0" y="3899938"/>
            <a:ext cx="5410200" cy="1752600"/>
          </a:xfrm>
        </p:spPr>
        <p:txBody>
          <a:bodyPr>
            <a:noAutofit/>
          </a:bodyPr>
          <a:lstStyle/>
          <a:p>
            <a:pPr algn="ctr"/>
            <a:r>
              <a:rPr lang="en-US" sz="3200" b="1" dirty="0" err="1" smtClean="0">
                <a:solidFill>
                  <a:schemeClr val="accent5">
                    <a:lumMod val="50000"/>
                  </a:schemeClr>
                </a:solidFill>
              </a:rPr>
              <a:t>Dr.Viral</a:t>
            </a:r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 I. Champaneri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, MD</a:t>
            </a:r>
          </a:p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Assistant Professor</a:t>
            </a:r>
          </a:p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Department of Physiology</a:t>
            </a:r>
          </a:p>
          <a:p>
            <a:endParaRPr lang="en-IN" sz="2800" dirty="0"/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4358083" y="3785793"/>
            <a:ext cx="3286148" cy="794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</a:t>
            </a:fld>
            <a:endParaRPr lang="en-IN"/>
          </a:p>
        </p:txBody>
      </p:sp>
      <p:pic>
        <p:nvPicPr>
          <p:cNvPr id="8" name="Picture 7" descr="ZYDUS SYMBO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6021288"/>
            <a:ext cx="3657600" cy="624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381270"/>
            <a:ext cx="8143931" cy="419100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85804" y="1142984"/>
            <a:ext cx="82296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Autofit/>
          </a:bodyPr>
          <a:lstStyle/>
          <a:p>
            <a:pPr lvl="0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3. </a:t>
            </a:r>
            <a:r>
              <a:rPr lang="en-US" sz="3200" b="1" dirty="0" err="1" smtClean="0">
                <a:solidFill>
                  <a:schemeClr val="accent3">
                    <a:lumMod val="50000"/>
                  </a:schemeClr>
                </a:solidFill>
              </a:rPr>
              <a:t>Repolarization</a:t>
            </a:r>
            <a:r>
              <a:rPr lang="en-US" sz="3200" b="1" dirty="0" smtClean="0">
                <a:solidFill>
                  <a:schemeClr val="accent3">
                    <a:lumMod val="50000"/>
                  </a:schemeClr>
                </a:solidFill>
              </a:rPr>
              <a:t> stage of action potential</a:t>
            </a:r>
            <a:endParaRPr kumimoji="0" lang="en-IN" sz="32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Oval 6"/>
          <p:cNvSpPr/>
          <p:nvPr/>
        </p:nvSpPr>
        <p:spPr>
          <a:xfrm>
            <a:off x="6500826" y="2500306"/>
            <a:ext cx="1643074" cy="2500330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6286512" y="5572140"/>
            <a:ext cx="2071702" cy="107157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2428860" y="6357958"/>
            <a:ext cx="3857652" cy="158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1571604" y="5572140"/>
            <a:ext cx="1357322" cy="107157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K</a:t>
            </a:r>
            <a:r>
              <a:rPr lang="en-US" b="1" baseline="30000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 channels open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More than normally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Rapid diffusion of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ions to the exterior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(Higher Concentration to Lower Concentration)</a:t>
            </a:r>
          </a:p>
          <a:p>
            <a:pPr marL="624078" indent="-514350" algn="just">
              <a:lnSpc>
                <a:spcPct val="250000"/>
              </a:lnSpc>
            </a:pPr>
            <a:endParaRPr lang="en-US" b="1" u="sng" dirty="0" smtClean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Re-established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normal negative resting membrane potential </a:t>
            </a:r>
            <a:r>
              <a:rPr lang="en-US" b="1" dirty="0" smtClean="0">
                <a:solidFill>
                  <a:srgbClr val="002060"/>
                </a:solidFill>
              </a:rPr>
              <a:t>(RMP: -90 mV ) called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Repolarization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Opening of the voltage-gated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Slower  &amp; more prolonged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Opening of the 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</a:t>
            </a:r>
          </a:p>
          <a:p>
            <a:pPr marL="624078" indent="-514350"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Increase in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conductance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Comes after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increase in Na</a:t>
            </a:r>
            <a:r>
              <a:rPr lang="en-US" b="1" baseline="30000" dirty="0" smtClean="0">
                <a:solidFill>
                  <a:srgbClr val="002060"/>
                </a:solidFill>
              </a:rPr>
              <a:t>+ </a:t>
            </a:r>
            <a:r>
              <a:rPr lang="en-US" b="1" dirty="0" smtClean="0">
                <a:solidFill>
                  <a:srgbClr val="002060"/>
                </a:solidFill>
              </a:rPr>
              <a:t>conductance</a:t>
            </a:r>
          </a:p>
          <a:p>
            <a:pPr marL="624078" indent="-514350"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942" y="2143116"/>
            <a:ext cx="8320117" cy="4500594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28596" y="857232"/>
            <a:ext cx="8358246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Conductance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Na</a:t>
            </a:r>
            <a:r>
              <a:rPr kumimoji="0" lang="en-US" sz="44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 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ion channels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785918" y="4643446"/>
            <a:ext cx="3722186" cy="2071702"/>
          </a:xfrm>
          <a:prstGeom prst="rect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15</a:t>
            </a:fld>
            <a:endParaRPr lang="en-IN"/>
          </a:p>
        </p:txBody>
      </p:sp>
      <p:cxnSp>
        <p:nvCxnSpPr>
          <p:cNvPr id="7" name="Straight Connector 6"/>
          <p:cNvCxnSpPr/>
          <p:nvPr/>
        </p:nvCxnSpPr>
        <p:spPr>
          <a:xfrm rot="5400000" flipH="1" flipV="1">
            <a:off x="2500298" y="3286124"/>
            <a:ext cx="1357322" cy="214314"/>
          </a:xfrm>
          <a:prstGeom prst="line">
            <a:avLst/>
          </a:prstGeom>
          <a:ln w="76200">
            <a:solidFill>
              <a:srgbClr val="00823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929058" y="2000240"/>
            <a:ext cx="2000264" cy="500066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851920" y="2852936"/>
            <a:ext cx="1152128" cy="151216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6300192" y="5589240"/>
            <a:ext cx="864096" cy="864096"/>
          </a:xfrm>
          <a:prstGeom prst="ellipse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Conductance of the K</a:t>
            </a:r>
            <a:r>
              <a:rPr lang="en-US" sz="4400" b="1" baseline="30000" dirty="0" smtClean="0">
                <a:solidFill>
                  <a:srgbClr val="FFFF00"/>
                </a:solidFill>
              </a:rPr>
              <a:t>+</a:t>
            </a:r>
            <a:r>
              <a:rPr lang="en-US" sz="4400" b="1" dirty="0" smtClean="0">
                <a:solidFill>
                  <a:srgbClr val="FFFF00"/>
                </a:solidFill>
              </a:rPr>
              <a:t> channels</a:t>
            </a:r>
            <a:endParaRPr lang="en-IN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Where as the potassium channels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Only open </a:t>
            </a:r>
            <a:r>
              <a:rPr lang="en-US" b="1" dirty="0" smtClean="0">
                <a:solidFill>
                  <a:srgbClr val="002060"/>
                </a:solidFill>
              </a:rPr>
              <a:t>(Activate)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And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rate of opening </a:t>
            </a:r>
            <a:r>
              <a:rPr lang="en-US" b="1" dirty="0" smtClean="0">
                <a:solidFill>
                  <a:srgbClr val="002060"/>
                </a:solidFill>
              </a:rPr>
              <a:t>is much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Slower</a:t>
            </a:r>
            <a:r>
              <a:rPr lang="en-US" b="1" dirty="0" smtClean="0">
                <a:solidFill>
                  <a:srgbClr val="002060"/>
                </a:solidFill>
              </a:rPr>
              <a:t> than for sodium channel (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Prolonged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</a:p>
          <a:p>
            <a:pPr marL="624078" indent="-514350" algn="just">
              <a:lnSpc>
                <a:spcPct val="25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During the Resting stage: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Gate of the potassium channel</a:t>
            </a:r>
            <a:r>
              <a:rPr lang="en-US" b="1" dirty="0" smtClean="0">
                <a:solidFill>
                  <a:srgbClr val="002060"/>
                </a:solidFill>
              </a:rPr>
              <a:t> is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Closed</a:t>
            </a:r>
          </a:p>
          <a:p>
            <a:pPr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">
              <a:lnSpc>
                <a:spcPct val="300000"/>
              </a:lnSpc>
            </a:pP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Voltage-Gated Potassium Channel</a:t>
            </a:r>
            <a:endParaRPr kumimoji="0" lang="en-IN" sz="40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Potassium ions </a:t>
            </a:r>
            <a:r>
              <a:rPr lang="en-US" b="1" dirty="0" smtClean="0">
                <a:solidFill>
                  <a:srgbClr val="002060"/>
                </a:solidFill>
              </a:rPr>
              <a:t>are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Prevented</a:t>
            </a:r>
            <a:r>
              <a:rPr lang="en-US" b="1" dirty="0" smtClean="0">
                <a:solidFill>
                  <a:srgbClr val="002060"/>
                </a:solidFill>
              </a:rPr>
              <a:t> from passing through this channel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the exterior</a:t>
            </a:r>
          </a:p>
          <a:p>
            <a:pPr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">
              <a:lnSpc>
                <a:spcPct val="300000"/>
              </a:lnSpc>
            </a:pP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Voltage-Gated Potassium Channel</a:t>
            </a:r>
            <a:endParaRPr kumimoji="0" lang="en-IN" sz="40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When membrane potential rises 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From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-90mV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Towards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Zero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Voltage change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Cause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slow conformational opening </a:t>
            </a:r>
            <a:r>
              <a:rPr lang="en-US" b="1" dirty="0" smtClean="0">
                <a:solidFill>
                  <a:srgbClr val="002060"/>
                </a:solidFill>
              </a:rPr>
              <a:t>of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gate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Allows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increased potassium diffusion outward</a:t>
            </a:r>
          </a:p>
          <a:p>
            <a:pPr algn="just">
              <a:lnSpc>
                <a:spcPct val="2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Voltage-Gated Potassium Channel</a:t>
            </a:r>
            <a:endParaRPr kumimoji="0" lang="en-IN" sz="40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19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58204" cy="57150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Learning Objectives</a:t>
            </a:r>
            <a:endParaRPr lang="en-IN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5500702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Stages of Action Potential </a:t>
            </a:r>
          </a:p>
          <a:p>
            <a:pPr marL="86868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200" b="1" dirty="0" err="1" smtClean="0">
                <a:solidFill>
                  <a:srgbClr val="002060"/>
                </a:solidFill>
              </a:rPr>
              <a:t>Repolarization</a:t>
            </a:r>
            <a:endParaRPr lang="en-US" sz="2200" b="1" dirty="0" smtClean="0">
              <a:solidFill>
                <a:srgbClr val="002060"/>
              </a:solidFill>
            </a:endParaRPr>
          </a:p>
          <a:p>
            <a:pPr marL="86868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200" b="1" dirty="0" smtClean="0">
                <a:solidFill>
                  <a:srgbClr val="002060"/>
                </a:solidFill>
              </a:rPr>
              <a:t>Positive </a:t>
            </a:r>
            <a:r>
              <a:rPr lang="en-US" sz="2200" b="1" dirty="0" err="1" smtClean="0">
                <a:solidFill>
                  <a:srgbClr val="002060"/>
                </a:solidFill>
              </a:rPr>
              <a:t>afterpotential</a:t>
            </a:r>
            <a:endParaRPr lang="en-US" sz="2200" b="1" dirty="0" smtClean="0">
              <a:solidFill>
                <a:srgbClr val="002060"/>
              </a:solidFill>
            </a:endParaRPr>
          </a:p>
          <a:p>
            <a:pPr marL="868680" lvl="1" indent="-457200" algn="just">
              <a:lnSpc>
                <a:spcPct val="150000"/>
              </a:lnSpc>
              <a:buFont typeface="+mj-lt"/>
              <a:buAutoNum type="arabicPeriod" startAt="4"/>
            </a:pPr>
            <a:r>
              <a:rPr lang="en-US" sz="2200" b="1" dirty="0" smtClean="0">
                <a:solidFill>
                  <a:srgbClr val="002060"/>
                </a:solidFill>
              </a:rPr>
              <a:t>After </a:t>
            </a:r>
            <a:r>
              <a:rPr lang="en-US" sz="2200" b="1" dirty="0" err="1" smtClean="0">
                <a:solidFill>
                  <a:srgbClr val="002060"/>
                </a:solidFill>
              </a:rPr>
              <a:t>hyperpolarization</a:t>
            </a:r>
            <a:endParaRPr lang="en-US" sz="22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Resting membrane potential of neuron</a:t>
            </a:r>
          </a:p>
          <a:p>
            <a:pPr algn="just">
              <a:lnSpc>
                <a:spcPct val="200000"/>
              </a:lnSpc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Effect of Increase / Decrease level of Na</a:t>
            </a:r>
            <a:r>
              <a:rPr lang="en-US" sz="2400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algn="just">
              <a:lnSpc>
                <a:spcPct val="200000"/>
              </a:lnSpc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Effect of Increase / Decrease level of K+ </a:t>
            </a:r>
          </a:p>
          <a:p>
            <a:pPr algn="just">
              <a:lnSpc>
                <a:spcPct val="200000"/>
              </a:lnSpc>
            </a:pPr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Role of other Ions</a:t>
            </a:r>
          </a:p>
          <a:p>
            <a:pPr algn="just">
              <a:lnSpc>
                <a:spcPct val="200000"/>
              </a:lnSpc>
            </a:pPr>
            <a:endParaRPr lang="en-US" sz="2400" b="1" baseline="30000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endParaRPr lang="en-US" sz="24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algn="just">
              <a:lnSpc>
                <a:spcPct val="200000"/>
              </a:lnSpc>
            </a:pPr>
            <a:endParaRPr lang="en-US" sz="2400" b="1" dirty="0" smtClean="0">
              <a:solidFill>
                <a:srgbClr val="002060"/>
              </a:solidFill>
            </a:endParaRPr>
          </a:p>
          <a:p>
            <a:pPr algn="just">
              <a:lnSpc>
                <a:spcPct val="200000"/>
              </a:lnSpc>
            </a:pPr>
            <a:endParaRPr lang="en-US" sz="2400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 open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Just at the same time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002060"/>
                </a:solidFill>
              </a:rPr>
              <a:t> Beginning to close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Due to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I</a:t>
            </a:r>
            <a:r>
              <a:rPr lang="en-US" b="1" dirty="0" smtClean="0">
                <a:solidFill>
                  <a:srgbClr val="002060"/>
                </a:solidFill>
              </a:rPr>
              <a:t>nactivation</a:t>
            </a:r>
          </a:p>
          <a:p>
            <a:pPr algn="just">
              <a:lnSpc>
                <a:spcPct val="300000"/>
              </a:lnSpc>
            </a:pPr>
            <a:endParaRPr lang="en-US" b="1" dirty="0" smtClean="0">
              <a:solidFill>
                <a:srgbClr val="C00000"/>
              </a:solidFill>
            </a:endParaRPr>
          </a:p>
          <a:p>
            <a:pPr algn="just">
              <a:lnSpc>
                <a:spcPct val="3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algn="just">
              <a:lnSpc>
                <a:spcPct val="300000"/>
              </a:lnSpc>
            </a:pPr>
            <a:endParaRPr lang="en-IN" b="1" dirty="0">
              <a:solidFill>
                <a:srgbClr val="002060"/>
              </a:solidFill>
            </a:endParaRPr>
          </a:p>
        </p:txBody>
      </p:sp>
      <p:sp>
        <p:nvSpPr>
          <p:cNvPr id="4" name="Title 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Slowness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K</a:t>
            </a:r>
            <a:r>
              <a:rPr kumimoji="0" lang="en-US" sz="44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+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Channels </a:t>
            </a:r>
            <a:r>
              <a:rPr kumimoji="0" lang="en-US" sz="4400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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net movement of positively charge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Out of the cell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Due to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efflux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Completes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process of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repolarization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Stages of Nerve Action Potential</a:t>
            </a:r>
            <a:endParaRPr lang="en-IN" sz="4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Resting stage</a:t>
            </a:r>
          </a:p>
          <a:p>
            <a:pPr marL="624078" indent="-514350"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Depolarization stage </a:t>
            </a:r>
            <a:r>
              <a:rPr lang="en-US" b="1" dirty="0" smtClean="0">
                <a:solidFill>
                  <a:srgbClr val="002060"/>
                </a:solidFill>
              </a:rPr>
              <a:t>and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Overshoot</a:t>
            </a:r>
          </a:p>
          <a:p>
            <a:pPr marL="624078" indent="-514350" algn="just">
              <a:lnSpc>
                <a:spcPct val="250000"/>
              </a:lnSpc>
              <a:buFont typeface="Wingdings" pitchFamily="2" charset="2"/>
              <a:buChar char="ü"/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Repolarization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stage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After-</a:t>
            </a:r>
            <a:r>
              <a:rPr lang="en-US" b="1" dirty="0" err="1" smtClean="0">
                <a:solidFill>
                  <a:srgbClr val="002060"/>
                </a:solidFill>
              </a:rPr>
              <a:t>hyperpolarization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  <a:buFont typeface="+mj-lt"/>
              <a:buAutoNum type="arabicPeriod"/>
            </a:pPr>
            <a:endParaRPr lang="en-US" b="1" dirty="0" smtClean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smtClean="0"/>
              <a:t>4. “</a:t>
            </a:r>
            <a:r>
              <a:rPr lang="en-US" sz="5400" b="1" dirty="0" smtClean="0">
                <a:solidFill>
                  <a:srgbClr val="FFFF00"/>
                </a:solidFill>
              </a:rPr>
              <a:t>Positive</a:t>
            </a:r>
            <a:r>
              <a:rPr lang="en-US" sz="5400" b="1" dirty="0" smtClean="0"/>
              <a:t>” </a:t>
            </a:r>
            <a:r>
              <a:rPr lang="en-US" sz="5400" b="1" dirty="0" smtClean="0">
                <a:solidFill>
                  <a:srgbClr val="FFFF00"/>
                </a:solidFill>
              </a:rPr>
              <a:t>After potential</a:t>
            </a:r>
            <a:endParaRPr lang="en-IN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Membrane potential becomes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more negative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Original RMP </a:t>
            </a:r>
            <a:r>
              <a:rPr lang="en-US" b="1" dirty="0" smtClean="0">
                <a:solidFill>
                  <a:srgbClr val="002060"/>
                </a:solidFill>
              </a:rPr>
              <a:t>(- 90 mV)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For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few milliseconds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After </a:t>
            </a:r>
            <a:r>
              <a:rPr lang="en-US" b="1" dirty="0" smtClean="0">
                <a:solidFill>
                  <a:srgbClr val="002060"/>
                </a:solidFill>
              </a:rPr>
              <a:t>action potential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002060"/>
                </a:solidFill>
              </a:rPr>
              <a:t> Over</a:t>
            </a:r>
          </a:p>
          <a:p>
            <a:pPr marL="624078" indent="-514350" algn="just">
              <a:lnSpc>
                <a:spcPct val="250000"/>
              </a:lnSpc>
              <a:buNone/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/>
              <a:t>4. “</a:t>
            </a:r>
            <a:r>
              <a:rPr lang="en-US" sz="5400" b="1" dirty="0" smtClean="0">
                <a:solidFill>
                  <a:srgbClr val="FFFF00"/>
                </a:solidFill>
              </a:rPr>
              <a:t>Positive</a:t>
            </a:r>
            <a:r>
              <a:rPr lang="en-US" sz="5400" b="1" dirty="0" smtClean="0"/>
              <a:t>” </a:t>
            </a:r>
            <a:r>
              <a:rPr lang="en-US" sz="5400" b="1" dirty="0" smtClean="0">
                <a:solidFill>
                  <a:srgbClr val="FFFF00"/>
                </a:solidFill>
              </a:rPr>
              <a:t>After potential</a:t>
            </a:r>
            <a:endParaRPr lang="en-IN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“Positive” after potential </a:t>
            </a:r>
            <a:r>
              <a:rPr lang="en-US" b="1" dirty="0" smtClean="0">
                <a:solidFill>
                  <a:srgbClr val="002060"/>
                </a:solidFill>
              </a:rPr>
              <a:t>is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Misnomer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Because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positive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afterpotential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even more negative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</a:t>
            </a:r>
            <a:r>
              <a:rPr lang="en-US" b="1" dirty="0" smtClean="0">
                <a:solidFill>
                  <a:srgbClr val="002060"/>
                </a:solidFill>
              </a:rPr>
              <a:t> resting membrane potential (RMP =-90mV)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/>
              <a:t>4. “</a:t>
            </a:r>
            <a:r>
              <a:rPr lang="en-US" sz="5400" b="1" dirty="0" smtClean="0">
                <a:solidFill>
                  <a:srgbClr val="FFFF00"/>
                </a:solidFill>
              </a:rPr>
              <a:t>Positive</a:t>
            </a:r>
            <a:r>
              <a:rPr lang="en-US" sz="5400" b="1" dirty="0" smtClean="0"/>
              <a:t>” </a:t>
            </a:r>
            <a:r>
              <a:rPr lang="en-US" sz="5400" b="1" dirty="0" smtClean="0">
                <a:solidFill>
                  <a:srgbClr val="FFFF00"/>
                </a:solidFill>
              </a:rPr>
              <a:t>After potential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Reason for calling it “Positive”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Historically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first potential measurement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Were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made on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outside of the nerve fiber membrane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Was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smtClean="0"/>
              <a:t>4. “</a:t>
            </a:r>
            <a:r>
              <a:rPr lang="en-US" sz="5400" b="1" dirty="0" smtClean="0">
                <a:solidFill>
                  <a:srgbClr val="FFFF00"/>
                </a:solidFill>
              </a:rPr>
              <a:t>Positive</a:t>
            </a:r>
            <a:r>
              <a:rPr lang="en-US" sz="5400" b="1" dirty="0" smtClean="0"/>
              <a:t>” </a:t>
            </a:r>
            <a:r>
              <a:rPr lang="en-US" sz="5400" b="1" dirty="0" smtClean="0">
                <a:solidFill>
                  <a:srgbClr val="FFFF00"/>
                </a:solidFill>
              </a:rPr>
              <a:t>After potential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T</a:t>
            </a:r>
            <a:r>
              <a:rPr lang="en-US" b="1" dirty="0" smtClean="0">
                <a:solidFill>
                  <a:srgbClr val="002060"/>
                </a:solidFill>
              </a:rPr>
              <a:t>he inside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When measured on the outside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This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potential causes </a:t>
            </a:r>
            <a:r>
              <a:rPr lang="en-US" b="1" dirty="0" smtClean="0">
                <a:solidFill>
                  <a:srgbClr val="002060"/>
                </a:solidFill>
              </a:rPr>
              <a:t>a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positive record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Rather than </a:t>
            </a:r>
            <a:r>
              <a:rPr lang="en-US" b="1" dirty="0" smtClean="0">
                <a:solidFill>
                  <a:srgbClr val="002060"/>
                </a:solidFill>
              </a:rPr>
              <a:t>a negative 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b="1" dirty="0" smtClean="0"/>
              <a:t>4. “</a:t>
            </a:r>
            <a:r>
              <a:rPr lang="en-US" sz="5400" b="1" dirty="0" smtClean="0">
                <a:solidFill>
                  <a:srgbClr val="FFFF00"/>
                </a:solidFill>
              </a:rPr>
              <a:t>Positive</a:t>
            </a:r>
            <a:r>
              <a:rPr lang="en-US" sz="5400" b="1" dirty="0" smtClean="0"/>
              <a:t>” </a:t>
            </a:r>
            <a:r>
              <a:rPr lang="en-US" sz="5400" b="1" dirty="0" smtClean="0">
                <a:solidFill>
                  <a:srgbClr val="FFFF00"/>
                </a:solidFill>
              </a:rPr>
              <a:t>After potential</a:t>
            </a:r>
            <a:endParaRPr lang="en-IN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Cause of the positive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afterpotential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M</a:t>
            </a:r>
            <a:r>
              <a:rPr lang="en-US" b="1" dirty="0" smtClean="0">
                <a:solidFill>
                  <a:srgbClr val="002060"/>
                </a:solidFill>
              </a:rPr>
              <a:t>ainly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Many potassium channels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Remain open for several milliseconds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After complete </a:t>
            </a:r>
            <a:r>
              <a:rPr lang="en-US" b="1" dirty="0" err="1" smtClean="0">
                <a:solidFill>
                  <a:srgbClr val="002060"/>
                </a:solidFill>
              </a:rPr>
              <a:t>repolarization</a:t>
            </a:r>
            <a:r>
              <a:rPr lang="en-US" b="1" dirty="0" smtClean="0">
                <a:solidFill>
                  <a:srgbClr val="002060"/>
                </a:solidFill>
              </a:rPr>
              <a:t> of the membrane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42918"/>
            <a:ext cx="9144000" cy="621508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71438" y="5786454"/>
            <a:ext cx="642910" cy="40011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-90</a:t>
            </a:r>
            <a:endParaRPr lang="en-IN" sz="20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28</a:t>
            </a:fld>
            <a:endParaRPr lang="en-IN"/>
          </a:p>
        </p:txBody>
      </p:sp>
      <p:sp>
        <p:nvSpPr>
          <p:cNvPr id="8" name="Oval 7"/>
          <p:cNvSpPr/>
          <p:nvPr/>
        </p:nvSpPr>
        <p:spPr>
          <a:xfrm>
            <a:off x="5072066" y="1124744"/>
            <a:ext cx="1143008" cy="875496"/>
          </a:xfrm>
          <a:prstGeom prst="ellipse">
            <a:avLst/>
          </a:prstGeom>
          <a:noFill/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71438" y="5286388"/>
            <a:ext cx="642910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/>
              <a:t>-65</a:t>
            </a:r>
            <a:endParaRPr lang="en-IN" b="1" dirty="0"/>
          </a:p>
        </p:txBody>
      </p:sp>
      <p:sp>
        <p:nvSpPr>
          <p:cNvPr id="10" name="Oval 9"/>
          <p:cNvSpPr/>
          <p:nvPr/>
        </p:nvSpPr>
        <p:spPr>
          <a:xfrm>
            <a:off x="5076056" y="548680"/>
            <a:ext cx="2520280" cy="576064"/>
          </a:xfrm>
          <a:prstGeom prst="ellipse">
            <a:avLst/>
          </a:prstGeom>
          <a:noFill/>
          <a:ln w="762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Oval 12"/>
          <p:cNvSpPr/>
          <p:nvPr/>
        </p:nvSpPr>
        <p:spPr>
          <a:xfrm>
            <a:off x="6228184" y="1113344"/>
            <a:ext cx="1682761" cy="87549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Oval 13"/>
          <p:cNvSpPr/>
          <p:nvPr/>
        </p:nvSpPr>
        <p:spPr>
          <a:xfrm rot="1519966">
            <a:off x="3084022" y="5146612"/>
            <a:ext cx="1530851" cy="463919"/>
          </a:xfrm>
          <a:prstGeom prst="ellipse">
            <a:avLst/>
          </a:prstGeom>
          <a:noFill/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5" name="Oval 14"/>
          <p:cNvSpPr/>
          <p:nvPr/>
        </p:nvSpPr>
        <p:spPr>
          <a:xfrm>
            <a:off x="3203848" y="5805264"/>
            <a:ext cx="3312368" cy="432048"/>
          </a:xfrm>
          <a:prstGeom prst="ellipse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3" grpId="0" animBg="1"/>
      <p:bldP spid="14" grpId="0" animBg="1"/>
      <p:bldP spid="1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/>
              <a:t>4. </a:t>
            </a:r>
            <a:r>
              <a:rPr lang="en-US" sz="5400" b="1" dirty="0" smtClean="0">
                <a:solidFill>
                  <a:srgbClr val="FFFF00"/>
                </a:solidFill>
              </a:rPr>
              <a:t>After-</a:t>
            </a:r>
            <a:r>
              <a:rPr lang="en-US" sz="5400" b="1" dirty="0" err="1" smtClean="0">
                <a:solidFill>
                  <a:srgbClr val="FFFF00"/>
                </a:solidFill>
              </a:rPr>
              <a:t>hyperpolarization</a:t>
            </a:r>
            <a:endParaRPr lang="en-IN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slow return of the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the closed state </a:t>
            </a:r>
            <a:r>
              <a:rPr lang="en-US" b="1" dirty="0" smtClean="0">
                <a:solidFill>
                  <a:srgbClr val="002060"/>
                </a:solidFill>
              </a:rPr>
              <a:t>explain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After-</a:t>
            </a:r>
            <a:r>
              <a:rPr lang="en-US" b="1" dirty="0" err="1" smtClean="0">
                <a:solidFill>
                  <a:srgbClr val="002060"/>
                </a:solidFill>
              </a:rPr>
              <a:t>hyperpolarization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F/b return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the resting membrane potential</a:t>
            </a:r>
          </a:p>
          <a:p>
            <a:pPr marL="624078" indent="-514350" algn="just">
              <a:lnSpc>
                <a:spcPct val="20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0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29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/>
              <a:t>2. </a:t>
            </a:r>
            <a:r>
              <a:rPr lang="en-US" sz="4800" b="1" dirty="0" smtClean="0">
                <a:solidFill>
                  <a:srgbClr val="FFFF00"/>
                </a:solidFill>
              </a:rPr>
              <a:t>Depolarization </a:t>
            </a:r>
            <a:r>
              <a:rPr lang="en-US" sz="48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</a:rPr>
              <a:t>Overshoot</a:t>
            </a:r>
            <a:endParaRPr lang="en-IN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In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Large nerve fibers</a:t>
            </a:r>
            <a:r>
              <a:rPr lang="en-US" b="1" dirty="0" smtClean="0">
                <a:solidFill>
                  <a:srgbClr val="002060"/>
                </a:solidFill>
              </a:rPr>
              <a:t>,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Membrane potential </a:t>
            </a:r>
            <a:r>
              <a:rPr lang="en-US" sz="3200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sz="3200" b="1" dirty="0" smtClean="0">
                <a:solidFill>
                  <a:srgbClr val="002060"/>
                </a:solidFill>
              </a:rPr>
              <a:t>“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Overshoot</a:t>
            </a:r>
            <a:r>
              <a:rPr lang="en-US" b="1" dirty="0" smtClean="0">
                <a:solidFill>
                  <a:srgbClr val="002060"/>
                </a:solidFill>
              </a:rPr>
              <a:t>”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Beyond zero level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Becomes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S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omewhat positive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/>
              <a:t>5. </a:t>
            </a:r>
            <a:r>
              <a:rPr lang="en-US" sz="6000" b="1" dirty="0" smtClean="0">
                <a:solidFill>
                  <a:srgbClr val="FFFF00"/>
                </a:solidFill>
              </a:rPr>
              <a:t>End of action potential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Voltage-gated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Bring the action potential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the end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Cause closer of their gates through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Negative feedback process</a:t>
            </a:r>
          </a:p>
          <a:p>
            <a:pPr marL="624078" indent="-514350" algn="just">
              <a:lnSpc>
                <a:spcPct val="250000"/>
              </a:lnSpc>
            </a:pP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endParaRPr lang="en-US" b="1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Negative feedback loop</a:t>
            </a:r>
            <a:r>
              <a:rPr lang="en-US" sz="3200" b="1" dirty="0" smtClean="0"/>
              <a:t> during </a:t>
            </a:r>
            <a:r>
              <a:rPr lang="en-US" sz="3200" b="1" dirty="0" err="1" smtClean="0">
                <a:solidFill>
                  <a:srgbClr val="FFFF00"/>
                </a:solidFill>
              </a:rPr>
              <a:t>Repolarization</a:t>
            </a:r>
            <a:endParaRPr lang="en-IN" sz="3200" b="1" dirty="0">
              <a:solidFill>
                <a:srgbClr val="FFFF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071679"/>
            <a:ext cx="8429684" cy="457203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4" name="Hexagon 3"/>
          <p:cNvSpPr/>
          <p:nvPr/>
        </p:nvSpPr>
        <p:spPr>
          <a:xfrm>
            <a:off x="642910" y="2071678"/>
            <a:ext cx="1214446" cy="428628"/>
          </a:xfrm>
          <a:prstGeom prst="hexagon">
            <a:avLst>
              <a:gd name="adj" fmla="val 60555"/>
              <a:gd name="vf" fmla="val 115470"/>
            </a:avLst>
          </a:prstGeom>
          <a:noFill/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642910" y="2714620"/>
            <a:ext cx="2143140" cy="928694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286248" y="2786058"/>
            <a:ext cx="2214578" cy="85725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429388" y="4143380"/>
            <a:ext cx="2214578" cy="928694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286248" y="5572140"/>
            <a:ext cx="2214578" cy="928694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3108" y="4214818"/>
            <a:ext cx="2143140" cy="857256"/>
          </a:xfrm>
          <a:prstGeom prst="rect">
            <a:avLst/>
          </a:prstGeom>
          <a:noFill/>
          <a:ln w="762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643438" y="3929066"/>
            <a:ext cx="1357322" cy="785818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>
              <a:solidFill>
                <a:srgbClr val="7030A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31</a:t>
            </a:fld>
            <a:endParaRPr lang="en-IN"/>
          </a:p>
        </p:txBody>
      </p:sp>
      <p:sp>
        <p:nvSpPr>
          <p:cNvPr id="13" name="Oval 12"/>
          <p:cNvSpPr/>
          <p:nvPr/>
        </p:nvSpPr>
        <p:spPr>
          <a:xfrm>
            <a:off x="3857620" y="3571876"/>
            <a:ext cx="500066" cy="500066"/>
          </a:xfrm>
          <a:prstGeom prst="ellipse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Resting Membrane Potential in </a:t>
            </a:r>
            <a:r>
              <a:rPr lang="en-US" sz="3600" b="1" dirty="0" smtClean="0">
                <a:solidFill>
                  <a:srgbClr val="FFFF00"/>
                </a:solidFill>
              </a:rPr>
              <a:t>Neurons</a:t>
            </a:r>
            <a:endParaRPr lang="en-IN" sz="36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About -70mV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Close to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equilibrium potential for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Because there are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more open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Than 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 </a:t>
            </a:r>
            <a:r>
              <a:rPr lang="en-US" b="1" dirty="0" smtClean="0">
                <a:solidFill>
                  <a:srgbClr val="002060"/>
                </a:solidFill>
              </a:rPr>
              <a:t>at rest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Membrane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permeability to K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greater at rest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Resting Membrane Potential in </a:t>
            </a:r>
            <a:r>
              <a:rPr lang="en-US" sz="3600" b="1" dirty="0" smtClean="0">
                <a:solidFill>
                  <a:srgbClr val="FFFF00"/>
                </a:solidFill>
              </a:rPr>
              <a:t>neurons</a:t>
            </a:r>
            <a:endParaRPr lang="en-IN" sz="36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Intracellular and extracellular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Concentration of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Prime determinant of the RMP (Nernst potential)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Therefore </a:t>
            </a:r>
          </a:p>
          <a:p>
            <a:pPr marL="624078" indent="-514350" algn="just">
              <a:lnSpc>
                <a:spcPct val="200000"/>
              </a:lnSpc>
            </a:pP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RMP is close to equilibrium potential of K</a:t>
            </a:r>
            <a:r>
              <a:rPr lang="en-US" b="1" i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Decrease ECF level of Na</a:t>
            </a:r>
            <a:r>
              <a:rPr lang="en-US" sz="4800" b="1" baseline="30000" dirty="0" smtClean="0">
                <a:solidFill>
                  <a:srgbClr val="FFFF00"/>
                </a:solidFill>
              </a:rPr>
              <a:t>+</a:t>
            </a:r>
            <a:r>
              <a:rPr lang="en-US" sz="48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AP</a:t>
            </a:r>
            <a:endParaRPr lang="en-IN" sz="48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Decrease ECF [Na+]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Hyponatraemia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external level of 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concentration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Reduce the size of action potential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Depolarization  stage of action potential</a:t>
            </a:r>
            <a:endParaRPr lang="en-IN" sz="6000" b="1" dirty="0">
              <a:solidFill>
                <a:srgbClr val="FFFF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71604" y="2143116"/>
            <a:ext cx="6000792" cy="4429156"/>
          </a:xfrm>
          <a:prstGeom prst="rect">
            <a:avLst/>
          </a:prstGeom>
          <a:noFill/>
          <a:ln w="57150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35</a:t>
            </a:fld>
            <a:endParaRPr lang="en-IN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3059832" y="2780928"/>
            <a:ext cx="576064" cy="2520280"/>
          </a:xfrm>
          <a:prstGeom prst="straightConnector1">
            <a:avLst/>
          </a:prstGeom>
          <a:ln w="76200">
            <a:solidFill>
              <a:srgbClr val="002060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Decrease ECF level of Na</a:t>
            </a:r>
            <a:r>
              <a:rPr lang="en-US" sz="4800" b="1" baseline="30000" dirty="0" smtClean="0">
                <a:solidFill>
                  <a:srgbClr val="FFFF00"/>
                </a:solidFill>
              </a:rPr>
              <a:t>+</a:t>
            </a:r>
            <a:r>
              <a:rPr lang="en-US" sz="4800" b="1" dirty="0" smtClean="0">
                <a:solidFill>
                  <a:prstClr val="white"/>
                </a:solidFill>
                <a:sym typeface="Wingdings" pitchFamily="2" charset="2"/>
              </a:rPr>
              <a:t> 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RMP</a:t>
            </a:r>
            <a:endParaRPr lang="en-IN" sz="44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Hyponatraemia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Little effect on the RMP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Because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Permeability of the membrane to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at rest is relatively low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</a:rPr>
              <a:t>Decrease </a:t>
            </a:r>
            <a:r>
              <a:rPr lang="en-US" sz="4400" b="1" dirty="0" smtClean="0">
                <a:solidFill>
                  <a:schemeClr val="bg1"/>
                </a:solidFill>
              </a:rPr>
              <a:t>/ </a:t>
            </a:r>
            <a:r>
              <a:rPr lang="en-US" sz="4400" b="1" dirty="0" smtClean="0">
                <a:solidFill>
                  <a:srgbClr val="FFFF00"/>
                </a:solidFill>
              </a:rPr>
              <a:t>Increase ECF level K</a:t>
            </a:r>
            <a:r>
              <a:rPr lang="en-US" sz="4400" b="1" baseline="30000" dirty="0" smtClean="0">
                <a:solidFill>
                  <a:srgbClr val="FFFF00"/>
                </a:solidFill>
              </a:rPr>
              <a:t>+</a:t>
            </a:r>
            <a:endParaRPr lang="en-IN" sz="44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Resting membrane potential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Is close to equilibrium potential for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Change in external concentration of K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ions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Major effects on the RMP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FF00"/>
                </a:solidFill>
              </a:rPr>
              <a:t>Increase ECF level K</a:t>
            </a:r>
            <a:r>
              <a:rPr lang="en-US" sz="3600" b="1" baseline="30000" dirty="0" smtClean="0">
                <a:solidFill>
                  <a:srgbClr val="FFFF00"/>
                </a:solidFill>
              </a:rPr>
              <a:t>+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3600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Hyperkalemia</a:t>
            </a:r>
            <a:endParaRPr lang="en-IN" sz="36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ECF level of K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is increased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rgbClr val="002060"/>
                </a:solidFill>
              </a:rPr>
              <a:t>Hyperkalemia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RMP ( of Neuron : -70 mV) moves closer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To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the threshold for eliciting an action potential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Neuron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becomes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M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ore excitable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Decrease ECF level K</a:t>
            </a:r>
            <a:r>
              <a:rPr lang="en-US" b="1" baseline="30000" dirty="0" smtClean="0">
                <a:solidFill>
                  <a:srgbClr val="FFFF00"/>
                </a:solidFill>
              </a:rPr>
              <a:t>+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Hypokalemia</a:t>
            </a:r>
            <a:endParaRPr lang="en-IN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ECF level of K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is Decreased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H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ypokalemia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RMP</a:t>
            </a:r>
            <a:r>
              <a:rPr lang="en-US" b="1" dirty="0" smtClean="0">
                <a:solidFill>
                  <a:srgbClr val="002060"/>
                </a:solidFill>
              </a:rPr>
              <a:t> (-70mV)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R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educed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Neuron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Hyperpolarized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39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/>
              <a:t>2. </a:t>
            </a:r>
            <a:r>
              <a:rPr lang="en-US" sz="4800" b="1" dirty="0" smtClean="0">
                <a:solidFill>
                  <a:srgbClr val="FFFF00"/>
                </a:solidFill>
              </a:rPr>
              <a:t>Depolarization </a:t>
            </a:r>
            <a:r>
              <a:rPr lang="en-US" sz="48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</a:rPr>
              <a:t>Overshoot</a:t>
            </a:r>
            <a:endParaRPr lang="en-IN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Smaller fibers </a:t>
            </a:r>
            <a:r>
              <a:rPr lang="en-US" b="1" dirty="0" smtClean="0">
                <a:solidFill>
                  <a:srgbClr val="002060"/>
                </a:solidFill>
              </a:rPr>
              <a:t>and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Many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Central nervous system </a:t>
            </a:r>
            <a:r>
              <a:rPr lang="en-US" b="1" dirty="0" smtClean="0">
                <a:solidFill>
                  <a:schemeClr val="accent4">
                    <a:lumMod val="50000"/>
                  </a:schemeClr>
                </a:solidFill>
              </a:rPr>
              <a:t>(CNS) </a:t>
            </a:r>
            <a:r>
              <a:rPr lang="en-US" b="1" dirty="0" smtClean="0">
                <a:solidFill>
                  <a:srgbClr val="002060"/>
                </a:solidFill>
              </a:rPr>
              <a:t>neurons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potential merely approaches</a:t>
            </a:r>
            <a:r>
              <a:rPr lang="en-US" b="1" dirty="0" smtClean="0">
                <a:solidFill>
                  <a:srgbClr val="002060"/>
                </a:solidFill>
              </a:rPr>
              <a:t> the zero level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Does not overshoot </a:t>
            </a:r>
            <a:r>
              <a:rPr lang="en-US" b="1" dirty="0" smtClean="0">
                <a:solidFill>
                  <a:srgbClr val="002060"/>
                </a:solidFill>
              </a:rPr>
              <a:t>to the positive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</a:t>
            </a:fld>
            <a:endParaRPr lang="en-IN"/>
          </a:p>
        </p:txBody>
      </p:sp>
      <p:sp>
        <p:nvSpPr>
          <p:cNvPr id="5" name="Sun 4"/>
          <p:cNvSpPr/>
          <p:nvPr/>
        </p:nvSpPr>
        <p:spPr>
          <a:xfrm>
            <a:off x="8172400" y="2132856"/>
            <a:ext cx="720080" cy="648072"/>
          </a:xfrm>
          <a:prstGeom prst="su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FF00"/>
                </a:solidFill>
              </a:rPr>
              <a:t>Role of other Ions During the Action Potential</a:t>
            </a:r>
            <a:endParaRPr lang="en-IN" sz="32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  <a:buFont typeface="+mj-lt"/>
              <a:buAutoNum type="arabicPeriod"/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Impermeant</a:t>
            </a:r>
            <a:r>
              <a:rPr lang="en-US" b="1" dirty="0" smtClean="0">
                <a:solidFill>
                  <a:srgbClr val="002060"/>
                </a:solidFill>
              </a:rPr>
              <a:t> Negatively Charged  Ions (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Anions</a:t>
            </a:r>
            <a:r>
              <a:rPr lang="en-US" b="1" dirty="0" smtClean="0">
                <a:solidFill>
                  <a:srgbClr val="002060"/>
                </a:solidFill>
              </a:rPr>
              <a:t>) inside the Axon</a:t>
            </a:r>
          </a:p>
          <a:p>
            <a:pPr marL="624078" indent="-514350" algn="just">
              <a:lnSpc>
                <a:spcPct val="300000"/>
              </a:lnSpc>
              <a:buFont typeface="+mj-lt"/>
              <a:buAutoNum type="arabicPeriod"/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Calcium Ions</a:t>
            </a:r>
            <a:endParaRPr lang="en-IN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Impermeant</a:t>
            </a:r>
            <a:r>
              <a:rPr lang="en-US" b="1" dirty="0" smtClean="0">
                <a:solidFill>
                  <a:srgbClr val="FFFF00"/>
                </a:solidFill>
              </a:rPr>
              <a:t> Anions inside the axon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Inside the axon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Many negatively charged ions (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Anions</a:t>
            </a:r>
            <a:r>
              <a:rPr lang="en-US" b="1" dirty="0" smtClean="0">
                <a:solidFill>
                  <a:srgbClr val="002060"/>
                </a:solidFill>
              </a:rPr>
              <a:t>)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That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can not go through the membrane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Impermeant</a:t>
            </a:r>
            <a:r>
              <a:rPr lang="en-US" b="1" dirty="0" smtClean="0">
                <a:solidFill>
                  <a:srgbClr val="FFFF00"/>
                </a:solidFill>
              </a:rPr>
              <a:t> Anions inside the axon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Includes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Anions of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Protein molecules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Anions of many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Organic phosphate </a:t>
            </a:r>
            <a:r>
              <a:rPr lang="en-US" b="1" dirty="0" smtClean="0">
                <a:solidFill>
                  <a:srgbClr val="002060"/>
                </a:solidFill>
              </a:rPr>
              <a:t>compounds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Anions of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Sulfate</a:t>
            </a:r>
            <a:r>
              <a:rPr lang="en-US" b="1" dirty="0" smtClean="0">
                <a:solidFill>
                  <a:srgbClr val="002060"/>
                </a:solidFill>
              </a:rPr>
              <a:t> compounds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Impermeant</a:t>
            </a:r>
            <a:r>
              <a:rPr lang="en-US" b="1" dirty="0" smtClean="0">
                <a:solidFill>
                  <a:srgbClr val="FFFF00"/>
                </a:solidFill>
              </a:rPr>
              <a:t> Anions inside the axon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Because these ions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Cannot leave </a:t>
            </a: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interior of the axon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Impermeant</a:t>
            </a:r>
            <a:r>
              <a:rPr lang="en-US" b="1" dirty="0" smtClean="0">
                <a:solidFill>
                  <a:srgbClr val="FFFF00"/>
                </a:solidFill>
              </a:rPr>
              <a:t> Anions inside the axon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Excess of these </a:t>
            </a:r>
            <a:r>
              <a:rPr lang="en-US" b="1" dirty="0" err="1" smtClean="0">
                <a:solidFill>
                  <a:srgbClr val="002060"/>
                </a:solidFill>
              </a:rPr>
              <a:t>impermeant</a:t>
            </a:r>
            <a:r>
              <a:rPr lang="en-US" b="1" dirty="0" smtClean="0">
                <a:solidFill>
                  <a:srgbClr val="002060"/>
                </a:solidFill>
              </a:rPr>
              <a:t> anions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Deficit of positive ions inside the membrane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Impermeant</a:t>
            </a:r>
            <a:r>
              <a:rPr lang="en-US" b="1" dirty="0" smtClean="0">
                <a:solidFill>
                  <a:srgbClr val="FFFF00"/>
                </a:solidFill>
              </a:rPr>
              <a:t> Anions inside the axon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Responsible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For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negative charge inside the fiber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When there is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deficit </a:t>
            </a:r>
            <a:r>
              <a:rPr lang="en-US" b="1" dirty="0" smtClean="0">
                <a:solidFill>
                  <a:srgbClr val="002060"/>
                </a:solidFill>
              </a:rPr>
              <a:t>of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positive charged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And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other positive 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Calcium Ions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Membranes of almost all cells of the body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Have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2+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pump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Similar to Na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pump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Calcium ions serves </a:t>
            </a:r>
            <a:r>
              <a:rPr lang="en-US" sz="6000" b="1" dirty="0" smtClean="0">
                <a:solidFill>
                  <a:srgbClr val="FFFF00"/>
                </a:solidFill>
                <a:sym typeface="Wingdings" pitchFamily="2" charset="2"/>
              </a:rPr>
              <a:t>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Along with </a:t>
            </a:r>
            <a:r>
              <a:rPr lang="en-US" b="1" dirty="0" smtClean="0">
                <a:solidFill>
                  <a:srgbClr val="002060"/>
                </a:solidFill>
              </a:rPr>
              <a:t>or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Instead of 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In some cells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cause most of action potential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Calcium pump </a:t>
            </a:r>
            <a:r>
              <a:rPr lang="en-US" sz="6000" b="1" dirty="0" smtClean="0">
                <a:solidFill>
                  <a:srgbClr val="FFFF00"/>
                </a:solidFill>
                <a:sym typeface="Wingdings" pitchFamily="2" charset="2"/>
              </a:rPr>
              <a:t>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Like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Sodium (Na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) pump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Pumps Ca</a:t>
            </a:r>
            <a:r>
              <a:rPr lang="en-US" b="1" baseline="30000" dirty="0" smtClean="0">
                <a:solidFill>
                  <a:srgbClr val="002060"/>
                </a:solidFill>
              </a:rPr>
              <a:t>2+</a:t>
            </a:r>
            <a:r>
              <a:rPr lang="en-US" b="1" dirty="0" smtClean="0">
                <a:solidFill>
                  <a:srgbClr val="002060"/>
                </a:solidFill>
              </a:rPr>
              <a:t> ions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baseline="30000" smtClean="0"/>
              <a:pPr/>
              <a:t>48</a:t>
            </a:fld>
            <a:endParaRPr lang="en-IN" baseline="30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Calcium pump </a:t>
            </a:r>
            <a:r>
              <a:rPr lang="en-US" sz="60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6000" b="1" dirty="0" smtClean="0">
                <a:solidFill>
                  <a:srgbClr val="FFFF00"/>
                </a:solidFill>
                <a:sym typeface="Wingdings" pitchFamily="2" charset="2"/>
              </a:rPr>
              <a:t> Ca</a:t>
            </a:r>
            <a:r>
              <a:rPr lang="en-US" sz="6000" b="1" baseline="30000" dirty="0" smtClean="0">
                <a:solidFill>
                  <a:srgbClr val="FFFF00"/>
                </a:solidFill>
                <a:sym typeface="Wingdings" pitchFamily="2" charset="2"/>
              </a:rPr>
              <a:t>2+</a:t>
            </a:r>
            <a:endParaRPr lang="en-IN" sz="60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From</a:t>
            </a:r>
            <a:r>
              <a:rPr lang="en-US" b="1" dirty="0" smtClean="0">
                <a:solidFill>
                  <a:srgbClr val="002060"/>
                </a:solidFill>
              </a:rPr>
              <a:t>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interior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</a:t>
            </a:r>
            <a:r>
              <a:rPr lang="en-US" b="1" dirty="0" smtClean="0">
                <a:solidFill>
                  <a:srgbClr val="002060"/>
                </a:solidFill>
              </a:rPr>
              <a:t> 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exterior </a:t>
            </a:r>
            <a:r>
              <a:rPr lang="en-US" b="1" dirty="0" smtClean="0">
                <a:solidFill>
                  <a:srgbClr val="002060"/>
                </a:solidFill>
              </a:rPr>
              <a:t>of the cell membrane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Or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To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endoplasmic reticulum </a:t>
            </a:r>
            <a:r>
              <a:rPr lang="en-US" b="1" dirty="0" smtClean="0">
                <a:solidFill>
                  <a:srgbClr val="002060"/>
                </a:solidFill>
              </a:rPr>
              <a:t>(ER)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49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smtClean="0"/>
              <a:t>2. </a:t>
            </a:r>
            <a:r>
              <a:rPr lang="en-US" sz="4800" b="1" dirty="0" smtClean="0">
                <a:solidFill>
                  <a:srgbClr val="FFFF00"/>
                </a:solidFill>
              </a:rPr>
              <a:t>Depolarization </a:t>
            </a:r>
            <a:r>
              <a:rPr lang="en-US" sz="48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</a:rPr>
              <a:t>Overshoot</a:t>
            </a: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During overshoot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Direction of electrical gradient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For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is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reversed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Calcium ions gradient </a:t>
            </a:r>
            <a:r>
              <a:rPr lang="en-US" sz="6000" b="1" dirty="0" smtClean="0">
                <a:solidFill>
                  <a:srgbClr val="FFFF00"/>
                </a:solidFill>
                <a:sym typeface="Wingdings" pitchFamily="2" charset="2"/>
              </a:rPr>
              <a:t>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Of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10,000 folds </a:t>
            </a:r>
            <a:r>
              <a:rPr lang="en-US" b="1" dirty="0" smtClean="0">
                <a:solidFill>
                  <a:srgbClr val="002060"/>
                </a:solidFill>
              </a:rPr>
              <a:t>due to it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Internal cell concentration </a:t>
            </a:r>
            <a:r>
              <a:rPr lang="en-US" b="1" dirty="0" smtClean="0">
                <a:solidFill>
                  <a:srgbClr val="002060"/>
                </a:solidFill>
              </a:rPr>
              <a:t>of calcium ions of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10</a:t>
            </a:r>
            <a:r>
              <a:rPr lang="en-US" b="1" baseline="30000" dirty="0" smtClean="0">
                <a:solidFill>
                  <a:srgbClr val="002060"/>
                </a:solidFill>
              </a:rPr>
              <a:t>-7</a:t>
            </a:r>
            <a:r>
              <a:rPr lang="en-US" b="1" dirty="0" smtClean="0">
                <a:solidFill>
                  <a:srgbClr val="002060"/>
                </a:solidFill>
              </a:rPr>
              <a:t> molar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External concentration </a:t>
            </a:r>
            <a:r>
              <a:rPr lang="en-US" b="1" dirty="0" smtClean="0">
                <a:solidFill>
                  <a:srgbClr val="002060"/>
                </a:solidFill>
              </a:rPr>
              <a:t>of 10</a:t>
            </a:r>
            <a:r>
              <a:rPr lang="en-US" b="1" baseline="30000" dirty="0" smtClean="0">
                <a:solidFill>
                  <a:srgbClr val="002060"/>
                </a:solidFill>
              </a:rPr>
              <a:t>-3</a:t>
            </a:r>
            <a:r>
              <a:rPr lang="en-US" b="1" dirty="0" smtClean="0">
                <a:solidFill>
                  <a:srgbClr val="002060"/>
                </a:solidFill>
              </a:rPr>
              <a:t> molar</a:t>
            </a:r>
            <a:endParaRPr lang="en-US" b="1" baseline="30000" dirty="0" smtClean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</a:rPr>
              <a:t>Voltage gated Ca</a:t>
            </a:r>
            <a:r>
              <a:rPr lang="en-US" sz="4800" b="1" baseline="30000" dirty="0" smtClean="0">
                <a:solidFill>
                  <a:srgbClr val="FFFF00"/>
                </a:solidFill>
              </a:rPr>
              <a:t>2+ </a:t>
            </a:r>
            <a:r>
              <a:rPr lang="en-US" sz="4800" b="1" dirty="0" smtClean="0">
                <a:solidFill>
                  <a:srgbClr val="FFFF00"/>
                </a:solidFill>
              </a:rPr>
              <a:t>Channels</a:t>
            </a:r>
            <a:endParaRPr lang="en-IN" sz="4800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Slightly permeable to 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ions also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When channels open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Both Ca</a:t>
            </a:r>
            <a:r>
              <a:rPr lang="en-US" b="1" baseline="30000" dirty="0" smtClean="0">
                <a:solidFill>
                  <a:srgbClr val="002060"/>
                </a:solidFill>
              </a:rPr>
              <a:t>2+ </a:t>
            </a:r>
            <a:r>
              <a:rPr lang="en-US" b="1" dirty="0" smtClean="0">
                <a:solidFill>
                  <a:srgbClr val="002060"/>
                </a:solidFill>
              </a:rPr>
              <a:t>and Na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ions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Flow exterior of the fiber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Ca</a:t>
            </a:r>
            <a:r>
              <a:rPr lang="en-US" b="1" baseline="30000" dirty="0" smtClean="0">
                <a:solidFill>
                  <a:srgbClr val="FFFF00"/>
                </a:solidFill>
              </a:rPr>
              <a:t>2+</a:t>
            </a:r>
            <a:r>
              <a:rPr lang="en-US" b="1" dirty="0" smtClean="0">
                <a:solidFill>
                  <a:srgbClr val="FFFF00"/>
                </a:solidFill>
              </a:rPr>
              <a:t>-Na</a:t>
            </a:r>
            <a:r>
              <a:rPr lang="en-US" b="1" baseline="30000" dirty="0" smtClean="0">
                <a:solidFill>
                  <a:srgbClr val="FFFF00"/>
                </a:solidFill>
              </a:rPr>
              <a:t>+</a:t>
            </a:r>
            <a:r>
              <a:rPr lang="en-US" b="1" dirty="0" smtClean="0">
                <a:solidFill>
                  <a:srgbClr val="FFFF00"/>
                </a:solidFill>
              </a:rPr>
              <a:t> Channels </a:t>
            </a:r>
            <a:r>
              <a:rPr lang="en-US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rgbClr val="FFFF00"/>
                </a:solidFill>
                <a:sym typeface="Wingdings" pitchFamily="2" charset="2"/>
              </a:rPr>
              <a:t> Slow channels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Slow to activation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Require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10-20 times a long for activation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As the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Sodium channels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Fast channels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b="1" dirty="0" smtClean="0">
                <a:solidFill>
                  <a:srgbClr val="FFFF00"/>
                </a:solidFill>
              </a:rPr>
              <a:t>Ca</a:t>
            </a:r>
            <a:r>
              <a:rPr lang="en-US" sz="5400" b="1" baseline="30000" dirty="0" smtClean="0">
                <a:solidFill>
                  <a:srgbClr val="FFFF00"/>
                </a:solidFill>
              </a:rPr>
              <a:t>2+ </a:t>
            </a:r>
            <a:r>
              <a:rPr lang="en-US" sz="5400" b="1" dirty="0" smtClean="0">
                <a:solidFill>
                  <a:srgbClr val="FFFF00"/>
                </a:solidFill>
              </a:rPr>
              <a:t>channels </a:t>
            </a:r>
            <a:r>
              <a:rPr lang="en-US" sz="5400" b="1" dirty="0" smtClean="0">
                <a:sym typeface="Wingdings" pitchFamily="2" charset="2"/>
              </a:rPr>
              <a:t></a:t>
            </a:r>
            <a:r>
              <a:rPr lang="en-US" sz="5400" b="1" dirty="0" smtClean="0">
                <a:solidFill>
                  <a:srgbClr val="FFFF00"/>
                </a:solidFill>
                <a:sym typeface="Wingdings" pitchFamily="2" charset="2"/>
              </a:rPr>
              <a:t>Numerous</a:t>
            </a:r>
            <a:endParaRPr lang="en-IN" sz="54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Cardiac muscle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Smooth muscle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53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Some types of Smooth Muscle</a:t>
            </a:r>
            <a:endParaRPr lang="en-IN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Fast sodium channels 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Hardly present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54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Some types of Smooth Muscle</a:t>
            </a:r>
            <a:endParaRPr lang="en-IN" sz="48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Action potential caused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Entirely by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Activation of </a:t>
            </a: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slow calcium channels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55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Mechanism 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FFFF00"/>
                </a:solidFill>
              </a:rPr>
              <a:t>Ca</a:t>
            </a:r>
            <a:r>
              <a:rPr lang="en-US" b="1" baseline="30000" dirty="0" smtClean="0">
                <a:solidFill>
                  <a:srgbClr val="FFFF00"/>
                </a:solidFill>
              </a:rPr>
              <a:t>2+ </a:t>
            </a:r>
            <a:r>
              <a:rPr lang="en-US" b="1" dirty="0" smtClean="0">
                <a:solidFill>
                  <a:srgbClr val="FFFF00"/>
                </a:solidFill>
              </a:rPr>
              <a:t>affect the Na</a:t>
            </a:r>
            <a:r>
              <a:rPr lang="en-US" b="1" baseline="30000" dirty="0" smtClean="0">
                <a:solidFill>
                  <a:srgbClr val="FFFF00"/>
                </a:solidFill>
              </a:rPr>
              <a:t>+</a:t>
            </a:r>
            <a:r>
              <a:rPr lang="en-US" b="1" dirty="0" smtClean="0">
                <a:solidFill>
                  <a:srgbClr val="FFFF00"/>
                </a:solidFill>
              </a:rPr>
              <a:t> channel</a:t>
            </a:r>
            <a:endParaRPr lang="en-IN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2+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ions bind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 </a:t>
            </a:r>
            <a:endParaRPr lang="en-US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the exterior surfaces</a:t>
            </a:r>
            <a:r>
              <a:rPr lang="en-US" b="1" dirty="0" smtClean="0">
                <a:solidFill>
                  <a:srgbClr val="002060"/>
                </a:solidFill>
              </a:rPr>
              <a:t> of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The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 protein molecules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Mechanism 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FFFF00"/>
                </a:solidFill>
              </a:rPr>
              <a:t>Ca</a:t>
            </a:r>
            <a:r>
              <a:rPr lang="en-US" b="1" baseline="30000" dirty="0" smtClean="0">
                <a:solidFill>
                  <a:srgbClr val="FFFF00"/>
                </a:solidFill>
              </a:rPr>
              <a:t>2+ </a:t>
            </a:r>
            <a:r>
              <a:rPr lang="en-US" b="1" dirty="0" smtClean="0">
                <a:solidFill>
                  <a:srgbClr val="FFFF00"/>
                </a:solidFill>
              </a:rPr>
              <a:t>affect the Na</a:t>
            </a:r>
            <a:r>
              <a:rPr lang="en-US" b="1" baseline="30000" dirty="0" smtClean="0">
                <a:solidFill>
                  <a:srgbClr val="FFFF00"/>
                </a:solidFill>
              </a:rPr>
              <a:t>+</a:t>
            </a:r>
            <a:r>
              <a:rPr lang="en-US" b="1" dirty="0" smtClean="0">
                <a:solidFill>
                  <a:srgbClr val="FFFF00"/>
                </a:solidFill>
              </a:rPr>
              <a:t> channel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Positive charges of Ca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2+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ions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In turn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Alter the electrical state of the channel protein </a:t>
            </a:r>
            <a:r>
              <a:rPr lang="en-US" b="1" dirty="0" smtClean="0">
                <a:solidFill>
                  <a:srgbClr val="002060"/>
                </a:solidFill>
              </a:rPr>
              <a:t>itself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Mechanism </a:t>
            </a:r>
            <a:r>
              <a:rPr lang="en-US" b="1" dirty="0" smtClean="0"/>
              <a:t>: </a:t>
            </a:r>
            <a:r>
              <a:rPr lang="en-US" b="1" dirty="0" smtClean="0">
                <a:solidFill>
                  <a:srgbClr val="FFFF00"/>
                </a:solidFill>
              </a:rPr>
              <a:t>Ca</a:t>
            </a:r>
            <a:r>
              <a:rPr lang="en-US" b="1" baseline="30000" dirty="0" smtClean="0">
                <a:solidFill>
                  <a:srgbClr val="FFFF00"/>
                </a:solidFill>
              </a:rPr>
              <a:t>2+ </a:t>
            </a:r>
            <a:r>
              <a:rPr lang="en-US" b="1" dirty="0" smtClean="0">
                <a:solidFill>
                  <a:srgbClr val="FFFF00"/>
                </a:solidFill>
              </a:rPr>
              <a:t>affect the Na</a:t>
            </a:r>
            <a:r>
              <a:rPr lang="en-US" b="1" baseline="30000" dirty="0" smtClean="0">
                <a:solidFill>
                  <a:srgbClr val="FFFF00"/>
                </a:solidFill>
              </a:rPr>
              <a:t>+</a:t>
            </a:r>
            <a:r>
              <a:rPr lang="en-US" b="1" dirty="0" smtClean="0">
                <a:solidFill>
                  <a:srgbClr val="FFFF00"/>
                </a:solidFill>
              </a:rPr>
              <a:t> channel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Altering the voltage level required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To open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T</a:t>
            </a:r>
            <a:r>
              <a:rPr lang="en-US" b="1" dirty="0" smtClean="0">
                <a:solidFill>
                  <a:srgbClr val="002060"/>
                </a:solidFill>
              </a:rPr>
              <a:t>he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sodium gate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381270"/>
            <a:ext cx="8143931" cy="4191002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85804" y="1142984"/>
            <a:ext cx="8229600" cy="10668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Voltage-Gated Sodium Channel</a:t>
            </a:r>
            <a:endParaRPr kumimoji="0" lang="en-IN" sz="4400" b="1" i="0" u="none" strike="noStrike" kern="1200" cap="none" spc="0" normalizeH="0" baseline="0" noProof="0" dirty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00298" y="4714884"/>
            <a:ext cx="1143008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Inside</a:t>
            </a:r>
            <a:endParaRPr lang="en-IN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00364" y="3071810"/>
            <a:ext cx="1285884" cy="46166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002060"/>
                </a:solidFill>
              </a:rPr>
              <a:t>Outside</a:t>
            </a:r>
            <a:endParaRPr lang="en-IN" sz="2400" b="1" dirty="0">
              <a:solidFill>
                <a:srgbClr val="00206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71472" y="2357430"/>
            <a:ext cx="2500330" cy="1428760"/>
          </a:xfrm>
          <a:prstGeom prst="rect">
            <a:avLst/>
          </a:prstGeom>
          <a:noFill/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b="1" dirty="0"/>
          </a:p>
        </p:txBody>
      </p:sp>
      <p:sp>
        <p:nvSpPr>
          <p:cNvPr id="8" name="Rectangle 7"/>
          <p:cNvSpPr/>
          <p:nvPr/>
        </p:nvSpPr>
        <p:spPr>
          <a:xfrm>
            <a:off x="4143372" y="2428868"/>
            <a:ext cx="1143008" cy="2643206"/>
          </a:xfrm>
          <a:prstGeom prst="rect">
            <a:avLst/>
          </a:prstGeom>
          <a:noFill/>
          <a:ln w="76200">
            <a:solidFill>
              <a:srgbClr val="00823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59</a:t>
            </a:fld>
            <a:endParaRPr lang="en-IN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4644008" y="2996952"/>
            <a:ext cx="0" cy="2448272"/>
          </a:xfrm>
          <a:prstGeom prst="straightConnector1">
            <a:avLst/>
          </a:prstGeom>
          <a:ln w="76200">
            <a:solidFill>
              <a:srgbClr val="00823B"/>
            </a:solidFill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4800" b="1" dirty="0" smtClean="0"/>
              <a:t>2. </a:t>
            </a:r>
            <a:r>
              <a:rPr lang="en-US" sz="4800" b="1" dirty="0" smtClean="0">
                <a:solidFill>
                  <a:srgbClr val="FFFF00"/>
                </a:solidFill>
              </a:rPr>
              <a:t>Depolarization </a:t>
            </a:r>
            <a:r>
              <a:rPr lang="en-US" sz="4800" b="1" dirty="0" smtClean="0">
                <a:solidFill>
                  <a:schemeClr val="bg1"/>
                </a:solidFill>
                <a:sym typeface="Wingdings" pitchFamily="2" charset="2"/>
              </a:rPr>
              <a:t></a:t>
            </a:r>
            <a:r>
              <a:rPr lang="en-US" sz="4800" b="1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sz="4800" b="1" dirty="0" smtClean="0">
                <a:solidFill>
                  <a:srgbClr val="FFFF00"/>
                </a:solidFill>
              </a:rPr>
              <a:t>Overshoot</a:t>
            </a:r>
            <a:endParaRPr lang="en-IN" sz="4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Because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Membrane potential is reversed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Limits Na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influx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Voltage gated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channels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Open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6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Deficit of Calcium Ions </a:t>
            </a:r>
            <a:r>
              <a:rPr lang="en-US" b="1" dirty="0" smtClean="0">
                <a:sym typeface="Wingdings" pitchFamily="2" charset="2"/>
              </a:rPr>
              <a:t>(</a:t>
            </a:r>
            <a:r>
              <a:rPr lang="en-US" b="1" dirty="0" smtClean="0">
                <a:solidFill>
                  <a:srgbClr val="FFFF00"/>
                </a:solidFill>
              </a:rPr>
              <a:t>Hypocalcaemia</a:t>
            </a:r>
            <a:r>
              <a:rPr lang="en-US" b="1" dirty="0" smtClean="0"/>
              <a:t>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Na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channels become activated </a:t>
            </a:r>
            <a:r>
              <a:rPr lang="en-US" b="1" dirty="0" smtClean="0">
                <a:solidFill>
                  <a:srgbClr val="002060"/>
                </a:solidFill>
              </a:rPr>
              <a:t>(Opened)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By very little increase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Of the membrane potential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From normal very negative level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60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Calcium Ions</a:t>
            </a:r>
            <a:r>
              <a:rPr lang="en-US" b="1" baseline="30000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FF00"/>
                </a:solidFill>
                <a:sym typeface="Wingdings" pitchFamily="2" charset="2"/>
              </a:rPr>
              <a:t>falls 50% below normal</a:t>
            </a:r>
            <a:endParaRPr lang="en-IN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Spontaneous discharge in peripheral nerves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61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Calcium Ions</a:t>
            </a:r>
            <a:r>
              <a:rPr lang="en-US" b="1" baseline="30000" dirty="0" smtClean="0">
                <a:solidFill>
                  <a:srgbClr val="FFFF00"/>
                </a:solidFill>
                <a:sym typeface="Wingdings" pitchFamily="2" charset="2"/>
              </a:rPr>
              <a:t> </a:t>
            </a:r>
            <a:r>
              <a:rPr lang="en-US" b="1" dirty="0" smtClean="0">
                <a:solidFill>
                  <a:srgbClr val="FFFF00"/>
                </a:solidFill>
                <a:sym typeface="Wingdings" pitchFamily="2" charset="2"/>
              </a:rPr>
              <a:t>falls 50% below normal</a:t>
            </a:r>
            <a:endParaRPr lang="en-IN" b="1" baseline="300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Often causing muscle “</a:t>
            </a: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Tetany</a:t>
            </a:r>
            <a:r>
              <a:rPr lang="en-US" b="1" dirty="0" smtClean="0">
                <a:solidFill>
                  <a:srgbClr val="002060"/>
                </a:solidFill>
              </a:rPr>
              <a:t>”</a:t>
            </a:r>
            <a:endParaRPr lang="en-US" b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marL="624078" indent="-514350"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Lethal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  <a:sym typeface="Wingdings" pitchFamily="2" charset="2"/>
              </a:rPr>
              <a:t>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  <a:sym typeface="Wingdings" pitchFamily="2" charset="2"/>
              </a:rPr>
              <a:t>Death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</a:p>
          <a:p>
            <a:pPr marL="624078" indent="-514350" algn="just">
              <a:lnSpc>
                <a:spcPct val="300000"/>
              </a:lnSpc>
            </a:pPr>
            <a:r>
              <a:rPr lang="en-US" b="1" dirty="0" err="1" smtClean="0">
                <a:solidFill>
                  <a:schemeClr val="accent5">
                    <a:lumMod val="50000"/>
                  </a:schemeClr>
                </a:solidFill>
              </a:rPr>
              <a:t>Tetanic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contraction of the respiratory muscles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62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005142"/>
            <a:ext cx="8229600" cy="1066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60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Attend Your Roll Call</a:t>
            </a:r>
            <a:endParaRPr lang="en-IN" sz="6000" b="1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63</a:t>
            </a:fld>
            <a:endParaRPr lang="en-IN"/>
          </a:p>
        </p:txBody>
      </p:sp>
      <p:pic>
        <p:nvPicPr>
          <p:cNvPr id="4" name="Picture 3" descr="ZYDUS SYMBOL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5949280"/>
            <a:ext cx="3657600" cy="6242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Rising membrane potential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Within 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Fraction of a millisecond</a:t>
            </a:r>
          </a:p>
          <a:p>
            <a:pPr algn="just">
              <a:lnSpc>
                <a:spcPct val="3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Causes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7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sz="6000" b="1" dirty="0" smtClean="0">
                <a:solidFill>
                  <a:srgbClr val="FFFF00"/>
                </a:solidFill>
              </a:rPr>
              <a:t>Rising membrane potential</a:t>
            </a:r>
            <a:endParaRPr lang="en-IN" sz="60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Beginning of Closure of </a:t>
            </a:r>
          </a:p>
          <a:p>
            <a:pPr lvl="1" algn="just">
              <a:lnSpc>
                <a:spcPct val="200000"/>
              </a:lnSpc>
            </a:pPr>
            <a:r>
              <a:rPr lang="en-US" sz="2800" b="1" dirty="0" smtClean="0">
                <a:solidFill>
                  <a:srgbClr val="002060"/>
                </a:solidFill>
              </a:rPr>
              <a:t>Sodium channels 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Opening of </a:t>
            </a:r>
          </a:p>
          <a:p>
            <a:pPr lvl="1" algn="just">
              <a:lnSpc>
                <a:spcPct val="200000"/>
              </a:lnSpc>
            </a:pPr>
            <a:r>
              <a:rPr lang="en-US" sz="2800" b="1" dirty="0" smtClean="0">
                <a:solidFill>
                  <a:srgbClr val="002060"/>
                </a:solidFill>
              </a:rPr>
              <a:t>Potassium channel</a:t>
            </a:r>
          </a:p>
          <a:p>
            <a:pPr algn="just">
              <a:lnSpc>
                <a:spcPct val="20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Action potential terminates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8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472518" cy="10668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600" b="1" dirty="0" smtClean="0"/>
              <a:t>3. </a:t>
            </a:r>
            <a:r>
              <a:rPr lang="en-US" sz="3600" b="1" dirty="0" err="1" smtClean="0">
                <a:solidFill>
                  <a:srgbClr val="FFFF00"/>
                </a:solidFill>
              </a:rPr>
              <a:t>Repolarization</a:t>
            </a:r>
            <a:r>
              <a:rPr lang="en-US" sz="3600" b="1" dirty="0" smtClean="0">
                <a:solidFill>
                  <a:srgbClr val="FFFF00"/>
                </a:solidFill>
              </a:rPr>
              <a:t> stage of action potential</a:t>
            </a:r>
            <a:endParaRPr lang="en-IN" sz="3600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472518" cy="4500594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Within few 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10,000ths of a second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rgbClr val="002060"/>
                </a:solidFill>
              </a:rPr>
              <a:t>Na</a:t>
            </a:r>
            <a:r>
              <a:rPr lang="en-US" b="1" baseline="30000" dirty="0" smtClean="0">
                <a:solidFill>
                  <a:srgbClr val="002060"/>
                </a:solidFill>
              </a:rPr>
              <a:t>+</a:t>
            </a:r>
            <a:r>
              <a:rPr lang="en-US" b="1" dirty="0" smtClean="0">
                <a:solidFill>
                  <a:srgbClr val="002060"/>
                </a:solidFill>
              </a:rPr>
              <a:t> channels begin to close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After membrane </a:t>
            </a:r>
            <a:r>
              <a:rPr lang="en-US" b="1" dirty="0" smtClean="0">
                <a:solidFill>
                  <a:srgbClr val="002060"/>
                </a:solidFill>
              </a:rPr>
              <a:t>becomes </a:t>
            </a:r>
          </a:p>
          <a:p>
            <a:pPr marL="624078" indent="-514350" algn="just">
              <a:lnSpc>
                <a:spcPct val="250000"/>
              </a:lnSpc>
            </a:pP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Highly permeable to K</a:t>
            </a:r>
            <a:r>
              <a:rPr lang="en-US" b="1" baseline="30000" dirty="0" smtClean="0">
                <a:solidFill>
                  <a:schemeClr val="accent5">
                    <a:lumMod val="50000"/>
                  </a:schemeClr>
                </a:solidFill>
              </a:rPr>
              <a:t>+</a:t>
            </a:r>
            <a:r>
              <a:rPr lang="en-US" b="1" dirty="0" smtClean="0">
                <a:solidFill>
                  <a:schemeClr val="accent5">
                    <a:lumMod val="50000"/>
                  </a:schemeClr>
                </a:solidFill>
              </a:rPr>
              <a:t> 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CEFC3-641F-4987-BB6E-F4C693412577}" type="slidenum">
              <a:rPr lang="en-IN" smtClean="0"/>
              <a:pPr/>
              <a:t>9</a:t>
            </a:fld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1879</TotalTime>
  <Words>1425</Words>
  <Application>Microsoft Office PowerPoint</Application>
  <PresentationFormat>On-screen Show (4:3)</PresentationFormat>
  <Paragraphs>330</Paragraphs>
  <Slides>63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63</vt:i4>
      </vt:variant>
    </vt:vector>
  </HeadingPairs>
  <TitlesOfParts>
    <vt:vector size="64" baseType="lpstr">
      <vt:lpstr>Urban</vt:lpstr>
      <vt:lpstr>Nerve Action Potential :2</vt:lpstr>
      <vt:lpstr>Learning Objectives</vt:lpstr>
      <vt:lpstr>2. Depolarization  Overshoot</vt:lpstr>
      <vt:lpstr>2. Depolarization  Overshoot</vt:lpstr>
      <vt:lpstr>2. Depolarization  Overshoot</vt:lpstr>
      <vt:lpstr>2. Depolarization  Overshoot</vt:lpstr>
      <vt:lpstr>Rising membrane potential</vt:lpstr>
      <vt:lpstr>Rising membrane potential</vt:lpstr>
      <vt:lpstr>3. Repolarization stage of action potential</vt:lpstr>
      <vt:lpstr>PowerPoint Presentation</vt:lpstr>
      <vt:lpstr>3. Repolarization stage of action potential</vt:lpstr>
      <vt:lpstr>3. Repolarization stage of action potential</vt:lpstr>
      <vt:lpstr>3. Repolarization stage of action potential</vt:lpstr>
      <vt:lpstr>3. Repolarization stage of action potential</vt:lpstr>
      <vt:lpstr>PowerPoint Presentation</vt:lpstr>
      <vt:lpstr>Conductance of the K+ channels</vt:lpstr>
      <vt:lpstr>Voltage-Gated Potassium Channel</vt:lpstr>
      <vt:lpstr>Voltage-Gated Potassium Channel</vt:lpstr>
      <vt:lpstr>Voltage-Gated Potassium Channel</vt:lpstr>
      <vt:lpstr>Slowness of the K+ Channels </vt:lpstr>
      <vt:lpstr>3. Repolarization stage of action potential</vt:lpstr>
      <vt:lpstr>Stages of Nerve Action Potential</vt:lpstr>
      <vt:lpstr>4. “Positive” After potential</vt:lpstr>
      <vt:lpstr>4. “Positive” After potential</vt:lpstr>
      <vt:lpstr>4. “Positive” After potential</vt:lpstr>
      <vt:lpstr>4. “Positive” After potential</vt:lpstr>
      <vt:lpstr>4. “Positive” After potential</vt:lpstr>
      <vt:lpstr>PowerPoint Presentation</vt:lpstr>
      <vt:lpstr>4. After-hyperpolarization</vt:lpstr>
      <vt:lpstr>5. End of action potential</vt:lpstr>
      <vt:lpstr>Negative feedback loop during Repolarization</vt:lpstr>
      <vt:lpstr>Resting Membrane Potential in Neurons</vt:lpstr>
      <vt:lpstr>Resting Membrane Potential in neurons</vt:lpstr>
      <vt:lpstr>Decrease ECF level of Na+AP</vt:lpstr>
      <vt:lpstr>Depolarization  stage of action potential</vt:lpstr>
      <vt:lpstr>Decrease ECF level of Na+ RMP</vt:lpstr>
      <vt:lpstr>Decrease / Increase ECF level K+</vt:lpstr>
      <vt:lpstr>Increase ECF level K+  Hyperkalemia</vt:lpstr>
      <vt:lpstr>Decrease ECF level K+  Hypokalemia</vt:lpstr>
      <vt:lpstr>Role of other Ions During the Action Potential</vt:lpstr>
      <vt:lpstr>Impermeant Anions inside the axon</vt:lpstr>
      <vt:lpstr>Impermeant Anions inside the axon</vt:lpstr>
      <vt:lpstr>Impermeant Anions inside the axon</vt:lpstr>
      <vt:lpstr>Impermeant Anions inside the axon</vt:lpstr>
      <vt:lpstr>Impermeant Anions inside the axon</vt:lpstr>
      <vt:lpstr>Calcium Ions</vt:lpstr>
      <vt:lpstr>Calcium ions serves </vt:lpstr>
      <vt:lpstr>Calcium pump </vt:lpstr>
      <vt:lpstr>Calcium pump  Ca2+</vt:lpstr>
      <vt:lpstr>Calcium ions gradient </vt:lpstr>
      <vt:lpstr>Voltage gated Ca2+ Channels</vt:lpstr>
      <vt:lpstr>Ca2+-Na+ Channels  Slow channels</vt:lpstr>
      <vt:lpstr>Ca2+ channels Numerous</vt:lpstr>
      <vt:lpstr>Some types of Smooth Muscle</vt:lpstr>
      <vt:lpstr>Some types of Smooth Muscle</vt:lpstr>
      <vt:lpstr>Mechanism : Ca2+ affect the Na+ channel</vt:lpstr>
      <vt:lpstr>Mechanism : Ca2+ affect the Na+ channel</vt:lpstr>
      <vt:lpstr>Mechanism : Ca2+ affect the Na+ channel</vt:lpstr>
      <vt:lpstr>PowerPoint Presentation</vt:lpstr>
      <vt:lpstr>Deficit of Calcium Ions (Hypocalcaemia)</vt:lpstr>
      <vt:lpstr>Calcium Ions falls 50% below normal</vt:lpstr>
      <vt:lpstr>Calcium Ions falls 50% below normal</vt:lpstr>
      <vt:lpstr>Attend Your Roll Call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Nerve Action Potential</dc:title>
  <dc:creator>ADMIN</dc:creator>
  <cp:lastModifiedBy>Windows User</cp:lastModifiedBy>
  <cp:revision>1138</cp:revision>
  <dcterms:created xsi:type="dcterms:W3CDTF">2016-08-25T08:58:15Z</dcterms:created>
  <dcterms:modified xsi:type="dcterms:W3CDTF">2018-09-10T12:43:42Z</dcterms:modified>
</cp:coreProperties>
</file>